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Lor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ora-regular.fntdata"/><Relationship Id="rId25" Type="http://schemas.openxmlformats.org/officeDocument/2006/relationships/slide" Target="slides/slide19.xml"/><Relationship Id="rId28" Type="http://schemas.openxmlformats.org/officeDocument/2006/relationships/font" Target="fonts/Lora-italic.fntdata"/><Relationship Id="rId27" Type="http://schemas.openxmlformats.org/officeDocument/2006/relationships/font" Target="fonts/Lor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or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4362e5a1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4362e5a1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4d5d887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4d5d887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4d5d887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4d5d887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44d5d887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44d5d887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4d5d887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44d5d887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44d5d887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44d5d887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4d5d887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4d5d887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4d5d887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44d5d887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4d5d887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44d5d887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3c57c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43c57c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3c57cc58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3c57cc58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4362e5a1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4362e5a1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43c57cc5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43c57cc5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3c57cc5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3c57cc5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3c57cc58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43c57cc58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3c57cc58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43c57cc58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3c57cc58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43c57cc58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3c57cc58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3c57cc58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44d5d88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44d5d88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2" y="744575"/>
            <a:ext cx="6663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1054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0"/>
            <a:ext cx="778800" cy="778800"/>
          </a:xfrm>
          <a:prstGeom prst="rect">
            <a:avLst/>
          </a:prstGeom>
          <a:solidFill>
            <a:srgbClr val="5B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182875" lIns="274300" spcFirstLastPara="1" rIns="91425" wrap="square" tIns="2743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6852900" y="300"/>
            <a:ext cx="2291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35.jpg"/><Relationship Id="rId7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5" Type="http://schemas.openxmlformats.org/officeDocument/2006/relationships/image" Target="../media/image32.jpg"/><Relationship Id="rId6" Type="http://schemas.openxmlformats.org/officeDocument/2006/relationships/image" Target="../media/image34.jpg"/><Relationship Id="rId7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ctrTitle"/>
          </p:nvPr>
        </p:nvSpPr>
        <p:spPr>
          <a:xfrm>
            <a:off x="311708" y="340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“THE SAFE TAXI”</a:t>
            </a:r>
            <a:endParaRPr sz="4700"/>
          </a:p>
        </p:txBody>
      </p:sp>
      <p:sp>
        <p:nvSpPr>
          <p:cNvPr id="108" name="Google Shape;108;p26"/>
          <p:cNvSpPr txBox="1"/>
          <p:nvPr/>
        </p:nvSpPr>
        <p:spPr>
          <a:xfrm>
            <a:off x="257525" y="3164700"/>
            <a:ext cx="52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Presented By: Adrian, Bilal, Emmily, </a:t>
            </a:r>
            <a:r>
              <a:rPr lang="en">
                <a:solidFill>
                  <a:schemeClr val="lt1"/>
                </a:solidFill>
              </a:rPr>
              <a:t>Evan, Hamza,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Joaquin,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 </a:t>
            </a:r>
            <a:r>
              <a:rPr lang="en">
                <a:solidFill>
                  <a:schemeClr val="lt1"/>
                </a:solidFill>
              </a:rPr>
              <a:t>Kartike, Luxsika &amp; Tejveer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vid-19 Updates | Alpenlofts Veterinary Clinic" id="109" name="Google Shape;109;p26"/>
          <p:cNvPicPr preferRelativeResize="0"/>
          <p:nvPr/>
        </p:nvPicPr>
        <p:blipFill rotWithShape="1">
          <a:blip r:embed="rId3">
            <a:alphaModFix/>
          </a:blip>
          <a:srcRect b="19324" l="14787" r="15787" t="18276"/>
          <a:stretch/>
        </p:blipFill>
        <p:spPr>
          <a:xfrm>
            <a:off x="6221000" y="1710075"/>
            <a:ext cx="2108275" cy="1874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Fairly Durable designed with safety features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1st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Durability</a:t>
            </a:r>
            <a:r>
              <a:rPr lang="en" sz="1100"/>
              <a:t> of vehicle remained the same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Although clear vinyl </a:t>
            </a:r>
            <a:r>
              <a:rPr lang="en" sz="1100"/>
              <a:t>shield</a:t>
            </a:r>
            <a:r>
              <a:rPr lang="en" sz="1100"/>
              <a:t> and seat coverings were flimsy and not durable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2nd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Replaced old shield with new polycarbonate shield, increasing durability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Replaced plastic seat covers with paper seat covers making seats </a:t>
            </a:r>
            <a:r>
              <a:rPr lang="en" sz="1100"/>
              <a:t>recyclable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3rd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Nothing substantial was added to effect Durability</a:t>
            </a:r>
            <a:endParaRPr sz="1100"/>
          </a:p>
        </p:txBody>
      </p:sp>
      <p:pic>
        <p:nvPicPr>
          <p:cNvPr descr="Amazon.com: Protective Shields - Finishing: Automotive"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50" y="373975"/>
            <a:ext cx="2067275" cy="206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kshop Car Repair Detailing Service Disposable Plastic Auto Seat Covers -  China Car Seat Cover, Disposable Car Seat Cover | Made-in-China.com"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500" y="2571750"/>
            <a:ext cx="1920925" cy="23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Taxis typically last around 3 years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Taxis are often recycled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1st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Clear vinyl shields and plastic coverings needed to be replaced often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This is an issue as plastic is not easily recycled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2nd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New polycarbonate shield does not need to be replaced as often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New paper seat covers are easily recycled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3rd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Nothing substantial was added to </a:t>
            </a:r>
            <a:r>
              <a:rPr lang="en" sz="1100"/>
              <a:t>affect</a:t>
            </a:r>
            <a:r>
              <a:rPr lang="en" sz="1100"/>
              <a:t> </a:t>
            </a:r>
            <a:r>
              <a:rPr lang="en" sz="1100"/>
              <a:t>Sustainability</a:t>
            </a:r>
            <a:endParaRPr sz="1100"/>
          </a:p>
        </p:txBody>
      </p:sp>
      <p:pic>
        <p:nvPicPr>
          <p:cNvPr descr="Why Uber Lacks A Sustainable Competitive Advantage – UberLyftDrivers"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900" y="1933200"/>
            <a:ext cx="3682525" cy="20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460550"/>
            <a:ext cx="47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User experience does not involve any protection from Covid-19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1st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Safety features such as contactless pay and door, replaceable seats, and the passenger shield serve the purpose of making the passenger more comfortable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2nd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Added a microphone to make the communication between the passenger and the driver more simple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3rd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Uses HEPA filters and a dual ventilation system to make the user even more comfortable, knowing that they are more safe</a:t>
            </a:r>
            <a:endParaRPr sz="1100"/>
          </a:p>
        </p:txBody>
      </p:sp>
      <p:pic>
        <p:nvPicPr>
          <p:cNvPr descr="UX research at Uber: the power of data - Justinmind"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125" y="1751288"/>
            <a:ext cx="4042824" cy="24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Regular Taxis have not changed to become more accessible in the pandemic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New design (common across all iterations)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 Safe Taxis serve the purpose of making taxis more accessible to all people in a pandemic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long as people have access to a mobile device they are able to use the safe taxi</a:t>
            </a:r>
            <a:endParaRPr/>
          </a:p>
        </p:txBody>
      </p:sp>
      <p:pic>
        <p:nvPicPr>
          <p:cNvPr descr="Uber rolls out new VoIP feature for riders and drivers to communicate  through the app - The Verge"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0" y="2102550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Affordability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As of the modern day taxis are estimated to cost around $19450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1st Iteration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Cost of iteration 1 totals to about $19920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2nd Iteration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Cost of iteration 2 totals to about $19910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3rd Iteration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Cost of iteration 3 totals to about $19970</a:t>
            </a:r>
            <a:endParaRPr sz="2100"/>
          </a:p>
        </p:txBody>
      </p:sp>
      <p:pic>
        <p:nvPicPr>
          <p:cNvPr id="224" name="Google Shape;224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179" r="35179" t="0"/>
          <a:stretch/>
        </p:blipFill>
        <p:spPr>
          <a:xfrm>
            <a:off x="6852900" y="300"/>
            <a:ext cx="22911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Profitability</a:t>
            </a:r>
            <a:endParaRPr/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Taxis will ultimately cost less than a Safe Taxi and will therefore cause the expenses to increase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New design (common across all iterations)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may require the taxi company to have to increase the fair of taxis, in order to profit from the Safe Taxi</a:t>
            </a:r>
            <a:endParaRPr sz="1400"/>
          </a:p>
        </p:txBody>
      </p:sp>
      <p:pic>
        <p:nvPicPr>
          <p:cNvPr descr="Increasing Profitability So It Sticks! - Your Small Business Growth"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750" y="2003775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Original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Taxis do not protect people from the pandemic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1st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New features such as contactless pay and contactless doors, disposable seat covers, a clear vinyl shield, and UV light disinfector increase the safety from the pandemic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2nd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Makes plastic shield more durable, and thus more well suited against the pandemic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3rd Iteration</a:t>
            </a:r>
            <a:endParaRPr/>
          </a:p>
          <a:p>
            <a:pPr indent="-298450" lvl="0" marL="457200" rtl="0" algn="l">
              <a:spcBef>
                <a:spcPts val="7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Uses HEPA filters and a dual ventilation system to make the passenger and driver even more safe</a:t>
            </a:r>
            <a:endParaRPr/>
          </a:p>
        </p:txBody>
      </p:sp>
      <p:pic>
        <p:nvPicPr>
          <p:cNvPr descr="10 Real Ways to Improve Work Performance in 2021 | The Blueprint"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00" y="1982600"/>
            <a:ext cx="2603450" cy="17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Good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Taxis are essential in today’s society, but they have not done anything to adapt to the pandemic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New design (common across all iterations)</a:t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All iterations serve the same public good of protecting people from the current ongoing pandemic</a:t>
            </a:r>
            <a:endParaRPr sz="1400"/>
          </a:p>
        </p:txBody>
      </p:sp>
      <p:pic>
        <p:nvPicPr>
          <p:cNvPr descr="Opinion | Data for the Public Good - The New York Times"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400" y="2187250"/>
            <a:ext cx="2711600" cy="20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460550"/>
            <a:ext cx="303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Target </a:t>
            </a:r>
            <a:r>
              <a:rPr lang="en"/>
              <a:t>millennials</a:t>
            </a:r>
            <a:r>
              <a:rPr lang="en"/>
              <a:t> and older </a:t>
            </a:r>
            <a:r>
              <a:rPr lang="en"/>
              <a:t>generations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Instagram and Newspaper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the right is an example of an ad we intend to use.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775" y="1386400"/>
            <a:ext cx="3841000" cy="36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for wearing mask stock illustration. Illustration of medical -  190405957"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50" y="794575"/>
            <a:ext cx="7732200" cy="3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775" y="1088775"/>
            <a:ext cx="1602350" cy="12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1338550"/>
            <a:ext cx="61464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Serves the objective of reducing carbon emissions and traffic by reducing the number of cars on the road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Uber companies provide approximately 4 million rides a day to customers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Ride-hailing vehicles have not been developed to deal with the Covid-19 pandemic nor have strict protocols in place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Public Health Ontario discovered that public transportation in Toronto plummeted by 71% at the beginning of the pandemic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unhygienic system needs to change in order for us to be able to recover from this pandemic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Novavax refugees' highlight unfair bureaucracy in trial regulation"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375" y="792875"/>
            <a:ext cx="2359875" cy="157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er announces new COVID-19 safety measures - Intelligent Transport"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375" y="2710650"/>
            <a:ext cx="2453175" cy="14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goal of our team is to reverse engineer the cars used in the Taxi/Uber industry and make them Covid-19 safe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function of this product is to provide a safe and comfortable space for all </a:t>
            </a:r>
            <a:r>
              <a:rPr lang="en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passengers while riding the Safe Taxi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Combustion powered taxis equipped with taximeters first made its appearance in 1907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Uber’s revenue for the first quarter of 2020 was 3.25 billion dollars and in the second quarter was 1.91 billion dollars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874" y="386399"/>
            <a:ext cx="1892175" cy="1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23" y="2866425"/>
            <a:ext cx="2686325" cy="16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Current-uses</a:t>
            </a:r>
            <a:endParaRPr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Means of 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Concepts can be applied in other products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Plexiglass, Ventilation, Contactless pay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Trains, Buses, Planes</a:t>
            </a:r>
            <a:endParaRPr/>
          </a:p>
        </p:txBody>
      </p:sp>
      <p:sp>
        <p:nvSpPr>
          <p:cNvPr id="132" name="Google Shape;132;p29"/>
          <p:cNvSpPr/>
          <p:nvPr>
            <p:ph idx="2" type="pic"/>
          </p:nvPr>
        </p:nvSpPr>
        <p:spPr>
          <a:xfrm>
            <a:off x="6852900" y="300"/>
            <a:ext cx="2291100" cy="5143500"/>
          </a:xfrm>
          <a:prstGeom prst="rect">
            <a:avLst/>
          </a:prstGeom>
        </p:spPr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225" y="3105250"/>
            <a:ext cx="1508526" cy="15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27" y="3037078"/>
            <a:ext cx="2674150" cy="1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imitations</a:t>
            </a:r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5207" r="7119" t="7893"/>
          <a:stretch/>
        </p:blipFill>
        <p:spPr>
          <a:xfrm>
            <a:off x="4717488" y="1432855"/>
            <a:ext cx="4073225" cy="29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/>
        </p:nvSpPr>
        <p:spPr>
          <a:xfrm>
            <a:off x="6026750" y="4454225"/>
            <a:ext cx="196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Uber Pool</a:t>
            </a:r>
            <a:endParaRPr b="1" sz="2100"/>
          </a:p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311700" y="14605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modifications</a:t>
            </a:r>
            <a:r>
              <a:rPr lang="en"/>
              <a:t> are required.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1" marL="9144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FFFFF"/>
                </a:highlight>
              </a:rPr>
              <a:t>Upgraded ventilation systems.</a:t>
            </a:r>
            <a:endParaRPr sz="1800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FFFFF"/>
                </a:highlight>
              </a:rPr>
              <a:t>More dividers. </a:t>
            </a:r>
            <a:endParaRPr sz="1800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FFFFF"/>
                </a:highlight>
              </a:rPr>
              <a:t>Less passengers can be </a:t>
            </a:r>
            <a:r>
              <a:rPr lang="en" sz="1800">
                <a:highlight>
                  <a:srgbClr val="FFFFFF"/>
                </a:highlight>
              </a:rPr>
              <a:t>carried </a:t>
            </a:r>
            <a:r>
              <a:rPr lang="en" sz="1800">
                <a:highlight>
                  <a:srgbClr val="FFFFFF"/>
                </a:highlight>
              </a:rPr>
              <a:t>at a time.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baseline="30000" lang="en"/>
              <a:t>st</a:t>
            </a:r>
            <a:r>
              <a:rPr lang="en"/>
              <a:t> Iteration</a:t>
            </a:r>
            <a:endParaRPr/>
          </a:p>
        </p:txBody>
      </p:sp>
      <p:pic>
        <p:nvPicPr>
          <p:cNvPr descr="White Car Side Images, Stock Photos &amp; Vectors | Shutterstock" id="148" name="Google Shape;148;p31"/>
          <p:cNvPicPr preferRelativeResize="0"/>
          <p:nvPr/>
        </p:nvPicPr>
        <p:blipFill rotWithShape="1">
          <a:blip r:embed="rId3">
            <a:alphaModFix/>
          </a:blip>
          <a:srcRect b="206204" l="-4520" r="4519" t="-195738"/>
          <a:stretch/>
        </p:blipFill>
        <p:spPr>
          <a:xfrm>
            <a:off x="5967900" y="76549"/>
            <a:ext cx="3152775" cy="1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842400" y="2926750"/>
            <a:ext cx="25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CONTACTLESS PAYMENT AND CONTACTLESS DOOR</a:t>
            </a:r>
            <a:endParaRPr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3385688" y="4680925"/>
            <a:ext cx="26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REPLACEABLE SEAT COVERS</a:t>
            </a:r>
            <a:endParaRPr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3434038" y="2983575"/>
            <a:ext cx="27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PASSENGER DRIVER SHIELDS</a:t>
            </a:r>
            <a:endParaRPr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6413600" y="2983575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UVC RADIATION LAMPS</a:t>
            </a:r>
            <a:endParaRPr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4">
            <a:alphaModFix/>
          </a:blip>
          <a:srcRect b="20072" l="5682" r="1016" t="4410"/>
          <a:stretch/>
        </p:blipFill>
        <p:spPr>
          <a:xfrm>
            <a:off x="6226813" y="1391513"/>
            <a:ext cx="2607974" cy="16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 rotWithShape="1">
          <a:blip r:embed="rId5">
            <a:alphaModFix/>
          </a:blip>
          <a:srcRect b="0" l="0" r="1312" t="6829"/>
          <a:stretch/>
        </p:blipFill>
        <p:spPr>
          <a:xfrm>
            <a:off x="3602438" y="1401525"/>
            <a:ext cx="2234399" cy="158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712" y="1381324"/>
            <a:ext cx="2060575" cy="154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 rotWithShape="1">
          <a:blip r:embed="rId7">
            <a:alphaModFix/>
          </a:blip>
          <a:srcRect b="28031" l="0" r="0" t="8217"/>
          <a:stretch/>
        </p:blipFill>
        <p:spPr>
          <a:xfrm>
            <a:off x="3337098" y="3330766"/>
            <a:ext cx="2765102" cy="13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</a:t>
            </a:r>
            <a:r>
              <a:rPr baseline="30000" lang="en"/>
              <a:t>nd</a:t>
            </a:r>
            <a:r>
              <a:rPr lang="en"/>
              <a:t> Iteration</a:t>
            </a:r>
            <a:endParaRPr/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68300" y="1495925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Contactless door, pay and UVC lights remain the same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Seat Coverings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Replaced plastic with thin, recyclable paper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Passenger-Driver Shield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Replaced clear vinyl with polycarbonate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Microphone &amp; Speaker System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for better communication</a:t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16462" l="3123" r="15110" t="3970"/>
          <a:stretch/>
        </p:blipFill>
        <p:spPr>
          <a:xfrm>
            <a:off x="5951075" y="2780978"/>
            <a:ext cx="3034624" cy="200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 rotWithShape="1">
          <a:blip r:embed="rId4">
            <a:alphaModFix/>
          </a:blip>
          <a:srcRect b="32898" l="9500" r="3338" t="7535"/>
          <a:stretch/>
        </p:blipFill>
        <p:spPr>
          <a:xfrm>
            <a:off x="5967900" y="960225"/>
            <a:ext cx="3000950" cy="15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6564750" y="2414563"/>
            <a:ext cx="16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seat covers</a:t>
            </a: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5901713" y="4708175"/>
            <a:ext cx="3192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Microphone and polycarbonate shield</a:t>
            </a:r>
            <a:endParaRPr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baseline="30000" lang="en"/>
              <a:t>rd</a:t>
            </a:r>
            <a:r>
              <a:rPr lang="en"/>
              <a:t> Iteration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/>
          <p:nvPr>
            <p:ph idx="2" type="pic"/>
          </p:nvPr>
        </p:nvSpPr>
        <p:spPr>
          <a:xfrm>
            <a:off x="6852900" y="300"/>
            <a:ext cx="2291100" cy="5143500"/>
          </a:xfrm>
          <a:prstGeom prst="rect">
            <a:avLst/>
          </a:prstGeom>
        </p:spPr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575" y="2251363"/>
            <a:ext cx="1245399" cy="12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350" y="3078850"/>
            <a:ext cx="1245400" cy="100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25" y="2251363"/>
            <a:ext cx="2446351" cy="18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 rotWithShape="1">
          <a:blip r:embed="rId6">
            <a:alphaModFix/>
          </a:blip>
          <a:srcRect b="16250" l="7349" r="7485" t="19107"/>
          <a:stretch/>
        </p:blipFill>
        <p:spPr>
          <a:xfrm>
            <a:off x="3336738" y="1505800"/>
            <a:ext cx="2291098" cy="110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6738" y="2571752"/>
            <a:ext cx="2291098" cy="1066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462650" y="4086150"/>
            <a:ext cx="23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Ventilation System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3416413" y="3637850"/>
            <a:ext cx="21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Safety Item </a:t>
            </a:r>
            <a:r>
              <a:rPr lang="en"/>
              <a:t>Dispenser</a:t>
            </a:r>
            <a:endParaRPr/>
          </a:p>
        </p:txBody>
      </p:sp>
      <p:sp>
        <p:nvSpPr>
          <p:cNvPr id="181" name="Google Shape;181;p33"/>
          <p:cNvSpPr txBox="1"/>
          <p:nvPr/>
        </p:nvSpPr>
        <p:spPr>
          <a:xfrm>
            <a:off x="6331575" y="4086150"/>
            <a:ext cx="23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for Amalgamation Device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302250"/>
            <a:ext cx="5656200" cy="1005900"/>
          </a:xfrm>
          <a:prstGeom prst="rect">
            <a:avLst/>
          </a:prstGeom>
        </p:spPr>
        <p:txBody>
          <a:bodyPr anchorCtr="0" anchor="t" bIns="182875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1460550"/>
            <a:ext cx="60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at Safe Taxi used eight qualities to evaluate the Safe Taxi:</a:t>
            </a:r>
            <a:endParaRPr/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Sustainability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Profitability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Public Good</a:t>
            </a:r>
            <a:endParaRPr/>
          </a:p>
        </p:txBody>
      </p:sp>
      <p:pic>
        <p:nvPicPr>
          <p:cNvPr descr="2018: time to update the DAC evaluation criteria? | ODI: Think change"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50" y="2298630"/>
            <a:ext cx="4120450" cy="20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